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79" r:id="rId3"/>
    <p:sldId id="287" r:id="rId4"/>
    <p:sldId id="283" r:id="rId5"/>
    <p:sldId id="282" r:id="rId6"/>
    <p:sldId id="284" r:id="rId7"/>
    <p:sldId id="285" r:id="rId8"/>
    <p:sldId id="308" r:id="rId9"/>
    <p:sldId id="318" r:id="rId10"/>
    <p:sldId id="259" r:id="rId11"/>
    <p:sldId id="260" r:id="rId12"/>
    <p:sldId id="261" r:id="rId13"/>
    <p:sldId id="262" r:id="rId14"/>
    <p:sldId id="263" r:id="rId15"/>
    <p:sldId id="267" r:id="rId16"/>
    <p:sldId id="320" r:id="rId17"/>
    <p:sldId id="322" r:id="rId18"/>
    <p:sldId id="271" r:id="rId19"/>
    <p:sldId id="304" r:id="rId20"/>
    <p:sldId id="307" r:id="rId21"/>
    <p:sldId id="274" r:id="rId22"/>
    <p:sldId id="340" r:id="rId23"/>
    <p:sldId id="341" r:id="rId24"/>
    <p:sldId id="324" r:id="rId25"/>
    <p:sldId id="325" r:id="rId26"/>
    <p:sldId id="326" r:id="rId27"/>
    <p:sldId id="327" r:id="rId28"/>
    <p:sldId id="328" r:id="rId29"/>
    <p:sldId id="329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2" r:id="rId40"/>
    <p:sldId id="343" r:id="rId41"/>
    <p:sldId id="31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/>
    <p:restoredTop sz="95897"/>
  </p:normalViewPr>
  <p:slideViewPr>
    <p:cSldViewPr snapToGrid="0" snapToObjects="1">
      <p:cViewPr>
        <p:scale>
          <a:sx n="110" d="100"/>
          <a:sy n="110" d="100"/>
        </p:scale>
        <p:origin x="1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88C43-8F3A-D54E-8D9C-2C862352355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33B6A-36E7-404A-8A6A-A476D3E16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48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discrepancies in the upper level compared with HIPPO.</a:t>
            </a:r>
            <a:r>
              <a:rPr lang="en-US" baseline="0" dirty="0" smtClean="0"/>
              <a:t> We need to figure out what processes contribute that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</a:t>
            </a:r>
            <a:r>
              <a:rPr lang="en-US" dirty="0" smtClean="0"/>
              <a:t>running for one year.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6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14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0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7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3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2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8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0D6E2-03CC-D04D-9A59-D95006BF3E18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Thesis Outlines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BC effect on radiative forcing</a:t>
            </a:r>
          </a:p>
          <a:p>
            <a:pPr lvl="1"/>
            <a:r>
              <a:rPr lang="en-US" dirty="0" smtClean="0"/>
              <a:t>Model discrepancies due to arbitrary aging timescales</a:t>
            </a:r>
          </a:p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Model Specifications</a:t>
            </a:r>
          </a:p>
          <a:p>
            <a:pPr lvl="1"/>
            <a:r>
              <a:rPr lang="en-US" dirty="0" smtClean="0"/>
              <a:t>Modal aerosol model and monolayer criterion;</a:t>
            </a:r>
          </a:p>
          <a:p>
            <a:pPr lvl="1"/>
            <a:r>
              <a:rPr lang="en-US" dirty="0" smtClean="0"/>
              <a:t>Aging timescales contributed by coagulation and condensation;</a:t>
            </a:r>
          </a:p>
          <a:p>
            <a:pPr lvl="2"/>
            <a:r>
              <a:rPr lang="en-US" dirty="0" err="1" smtClean="0"/>
              <a:t>PartMC</a:t>
            </a:r>
            <a:r>
              <a:rPr lang="en-US" dirty="0" smtClean="0"/>
              <a:t> parameterization</a:t>
            </a:r>
          </a:p>
          <a:p>
            <a:pPr lvl="2"/>
            <a:r>
              <a:rPr lang="en-US" dirty="0" smtClean="0"/>
              <a:t>Transfer rate from Modal</a:t>
            </a:r>
          </a:p>
        </p:txBody>
      </p:sp>
    </p:spTree>
    <p:extLst>
      <p:ext uri="{BB962C8B-B14F-4D97-AF65-F5344CB8AC3E}">
        <p14:creationId xmlns:p14="http://schemas.microsoft.com/office/powerpoint/2010/main" val="1824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" y="2262521"/>
            <a:ext cx="4150783" cy="375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262521"/>
            <a:ext cx="4279900" cy="3884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691" y="18931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18007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18931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18007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46" y="2492374"/>
            <a:ext cx="3935753" cy="3711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98" y="2495918"/>
            <a:ext cx="4076701" cy="37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18931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18007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07073"/>
            <a:ext cx="4076700" cy="3720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2364851"/>
            <a:ext cx="4152900" cy="3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2165907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7067" y="2155773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93" y="2646919"/>
            <a:ext cx="3660949" cy="3500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0" y="2634173"/>
            <a:ext cx="3821822" cy="3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5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21344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20420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1" y="2651402"/>
            <a:ext cx="3886079" cy="3609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20" y="2651402"/>
            <a:ext cx="4039938" cy="37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2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Arctic (average over the pole?)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185693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		      </a:t>
            </a:r>
            <a:r>
              <a:rPr lang="en-US" dirty="0"/>
              <a:t>	</a:t>
            </a:r>
            <a:r>
              <a:rPr lang="en-US" dirty="0" smtClean="0"/>
              <a:t>		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5" y="2344239"/>
            <a:ext cx="3903310" cy="3773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13" y="564260"/>
            <a:ext cx="2634484" cy="306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55" y="2318823"/>
            <a:ext cx="4114800" cy="3945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6055" y="194949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March				      September</a:t>
            </a:r>
            <a:r>
              <a:rPr lang="en-US" dirty="0"/>
              <a:t>	</a:t>
            </a:r>
            <a:r>
              <a:rPr lang="en-US" dirty="0" smtClean="0"/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2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Wet Deposition Flux – happens only in accumulation mode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37143" y="1192192"/>
            <a:ext cx="8000028" cy="4966179"/>
            <a:chOff x="937143" y="1588562"/>
            <a:chExt cx="7747193" cy="4606733"/>
          </a:xfrm>
        </p:grpSpPr>
        <p:sp>
          <p:nvSpPr>
            <p:cNvPr id="12" name="TextBox 11"/>
            <p:cNvSpPr txBox="1"/>
            <p:nvPr/>
          </p:nvSpPr>
          <p:spPr>
            <a:xfrm>
              <a:off x="3338619" y="1639269"/>
              <a:ext cx="97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March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76425" y="1588562"/>
              <a:ext cx="1207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September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82064" y="23674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67825" y="39422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L8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7143" y="5338795"/>
              <a:ext cx="1301892" cy="85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Relative </a:t>
              </a:r>
            </a:p>
            <a:p>
              <a:r>
                <a:rPr lang="en-US" dirty="0"/>
                <a:t>Differences</a:t>
              </a:r>
            </a:p>
            <a:p>
              <a:r>
                <a:rPr lang="en-US" dirty="0"/>
                <a:t>(</a:t>
              </a:r>
              <a:r>
                <a:rPr lang="en-US" dirty="0" smtClean="0"/>
                <a:t>L8-L1)/</a:t>
              </a:r>
              <a:r>
                <a:rPr lang="en-US" dirty="0"/>
                <a:t>L8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58" y="4807007"/>
            <a:ext cx="3801792" cy="1958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20" y="4858071"/>
            <a:ext cx="3717879" cy="1907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24" y="1523248"/>
            <a:ext cx="3586811" cy="3334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58" y="1523248"/>
            <a:ext cx="3612828" cy="32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21" y="1463450"/>
            <a:ext cx="3599874" cy="34911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48" y="1506307"/>
            <a:ext cx="3652173" cy="3398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Dry Deposition Flux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88408" y="1192192"/>
            <a:ext cx="7348763" cy="2938985"/>
            <a:chOff x="1567825" y="1588562"/>
            <a:chExt cx="7116511" cy="2726265"/>
          </a:xfrm>
        </p:grpSpPr>
        <p:sp>
          <p:nvSpPr>
            <p:cNvPr id="12" name="TextBox 11"/>
            <p:cNvSpPr txBox="1"/>
            <p:nvPr/>
          </p:nvSpPr>
          <p:spPr>
            <a:xfrm>
              <a:off x="3338619" y="1639269"/>
              <a:ext cx="97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March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76425" y="1588562"/>
              <a:ext cx="1207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September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82064" y="23674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67825" y="39422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L8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02" y="4780921"/>
            <a:ext cx="3826845" cy="19729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88" y="4838793"/>
            <a:ext cx="3820401" cy="1990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7143" y="5235042"/>
            <a:ext cx="1344380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</a:t>
            </a:r>
          </a:p>
          <a:p>
            <a:r>
              <a:rPr lang="en-US" dirty="0"/>
              <a:t>Differences</a:t>
            </a:r>
          </a:p>
          <a:p>
            <a:r>
              <a:rPr lang="en-US" dirty="0"/>
              <a:t>(</a:t>
            </a:r>
            <a:r>
              <a:rPr lang="en-US" dirty="0" smtClean="0"/>
              <a:t>L8-L1)/</a:t>
            </a:r>
            <a:r>
              <a:rPr lang="en-US" dirty="0"/>
              <a:t>L8</a:t>
            </a:r>
          </a:p>
        </p:txBody>
      </p:sp>
    </p:spTree>
    <p:extLst>
      <p:ext uri="{BB962C8B-B14F-4D97-AF65-F5344CB8AC3E}">
        <p14:creationId xmlns:p14="http://schemas.microsoft.com/office/powerpoint/2010/main" val="11808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Ratio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Accumulation/Total – 992hPa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1700" y="2590800"/>
            <a:ext cx="73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L1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4613525"/>
            <a:ext cx="73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L8</a:t>
            </a:r>
            <a:endParaRPr lang="en-US" sz="32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8" y="1693527"/>
            <a:ext cx="5352288" cy="4651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7" y="1676559"/>
            <a:ext cx="5120640" cy="4693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73347" y="1321356"/>
            <a:ext cx="66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					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Interstitial Aerosol Diameter – 992hPa, March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1690688"/>
            <a:ext cx="8091488" cy="41600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69" y="5822143"/>
            <a:ext cx="4114800" cy="49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22143"/>
            <a:ext cx="4521200" cy="469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1383731"/>
            <a:ext cx="10058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		</a:t>
            </a:r>
            <a:r>
              <a:rPr lang="en-US" dirty="0" smtClean="0"/>
              <a:t>Accumulation	</a:t>
            </a:r>
            <a:r>
              <a:rPr lang="zh-CN" altLang="en-US" dirty="0" smtClean="0"/>
              <a:t>                      </a:t>
            </a:r>
            <a:r>
              <a:rPr lang="en-US" dirty="0" smtClean="0"/>
              <a:t>	</a:t>
            </a:r>
            <a:r>
              <a:rPr lang="zh-CN" altLang="en-US" dirty="0" smtClean="0"/>
              <a:t>         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  </a:t>
            </a:r>
            <a:r>
              <a:rPr lang="en-US" dirty="0" smtClean="0"/>
              <a:t>Carbon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088547" y="-937549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4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Plots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Plots</a:t>
            </a:r>
          </a:p>
          <a:p>
            <a:pPr lvl="1"/>
            <a:r>
              <a:rPr lang="en-US" dirty="0" smtClean="0"/>
              <a:t>BC emissions(March and September for year 2010).</a:t>
            </a:r>
          </a:p>
          <a:p>
            <a:pPr lvl="1"/>
            <a:r>
              <a:rPr lang="en-US" dirty="0" smtClean="0"/>
              <a:t>BC initial conditions.</a:t>
            </a:r>
          </a:p>
          <a:p>
            <a:pPr lvl="1"/>
            <a:r>
              <a:rPr lang="en-US" dirty="0"/>
              <a:t>Sensitivity on </a:t>
            </a:r>
            <a:r>
              <a:rPr lang="en-US" dirty="0" smtClean="0"/>
              <a:t>the number </a:t>
            </a:r>
            <a:r>
              <a:rPr lang="en-US" dirty="0"/>
              <a:t>of monolayers (offline meteorology)</a:t>
            </a:r>
          </a:p>
          <a:p>
            <a:pPr lvl="2"/>
            <a:r>
              <a:rPr lang="en-US" dirty="0" smtClean="0"/>
              <a:t>horizontal profiles</a:t>
            </a:r>
          </a:p>
          <a:p>
            <a:pPr lvl="2"/>
            <a:r>
              <a:rPr lang="en-US" dirty="0" smtClean="0"/>
              <a:t>vertical profiles(source </a:t>
            </a:r>
            <a:r>
              <a:rPr lang="en-US" dirty="0"/>
              <a:t>region &amp; distant region &amp; Arctic region) </a:t>
            </a:r>
            <a:endParaRPr lang="en-US" dirty="0" smtClean="0"/>
          </a:p>
          <a:p>
            <a:pPr lvl="2"/>
            <a:r>
              <a:rPr lang="en-US" dirty="0"/>
              <a:t>Deposition Flux (dry &amp; wet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/>
              <a:t>Mixing state </a:t>
            </a:r>
            <a:r>
              <a:rPr lang="en-US" dirty="0" smtClean="0"/>
              <a:t>analysis—SP2 </a:t>
            </a:r>
            <a:r>
              <a:rPr lang="en-US" dirty="0"/>
              <a:t>papers, Volume fraction observed by SP2</a:t>
            </a:r>
          </a:p>
          <a:p>
            <a:pPr lvl="2"/>
            <a:r>
              <a:rPr lang="en-US" dirty="0" smtClean="0"/>
              <a:t>Monolayer </a:t>
            </a:r>
            <a:r>
              <a:rPr lang="en-US" dirty="0"/>
              <a:t>effect on radiative forcing (Arctic region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Model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err="1"/>
              <a:t>PartMC</a:t>
            </a:r>
            <a:r>
              <a:rPr lang="en-US" dirty="0"/>
              <a:t> aging </a:t>
            </a:r>
            <a:r>
              <a:rPr lang="en-US" dirty="0" smtClean="0"/>
              <a:t>timescales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Geometric Mean Diameter - March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44" y="1987669"/>
            <a:ext cx="4693109" cy="4351338"/>
          </a:xfrm>
        </p:spPr>
      </p:pic>
      <p:sp>
        <p:nvSpPr>
          <p:cNvPr id="5" name="TextBox 4"/>
          <p:cNvSpPr txBox="1"/>
          <p:nvPr/>
        </p:nvSpPr>
        <p:spPr>
          <a:xfrm>
            <a:off x="8175584" y="5185458"/>
            <a:ext cx="48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112036" y="2895897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9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15" y="2219682"/>
            <a:ext cx="4716549" cy="4330497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81" y="2209262"/>
            <a:ext cx="4715360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9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For comparison with SP2 measurements need to focus on diameter range 90 nm - 400 nm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0771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7409" y="1422181"/>
            <a:ext cx="808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Mass Fraction </a:t>
            </a:r>
            <a:r>
              <a:rPr lang="en-US" sz="2000" dirty="0"/>
              <a:t>Corresponding to SP2 Measurement Range (90nm – 400 nm) </a:t>
            </a:r>
            <a:r>
              <a:rPr lang="en-US" sz="2000" dirty="0" smtClean="0"/>
              <a:t>March (using offline meteorology) – 992hPa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61" y="2953770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68095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4774" y="3830933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 </a:t>
            </a:r>
            <a:r>
              <a:rPr lang="en-US" dirty="0" err="1"/>
              <a:t>A</a:t>
            </a:r>
            <a:r>
              <a:rPr lang="en-US" dirty="0" err="1" smtClean="0"/>
              <a:t>ccu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0271" y="5951368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 Pc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43849" y="3830933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(90-400)/total(90-400)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43613" y="5905339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Pc(90-400)/total(90-400)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4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Geometric Mean Diameter - September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5584" y="5185458"/>
            <a:ext cx="48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112036" y="2895897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57" y="1987669"/>
            <a:ext cx="4622270" cy="4351338"/>
          </a:xfrm>
        </p:spPr>
      </p:pic>
    </p:spTree>
    <p:extLst>
      <p:ext uri="{BB962C8B-B14F-4D97-AF65-F5344CB8AC3E}">
        <p14:creationId xmlns:p14="http://schemas.microsoft.com/office/powerpoint/2010/main" val="165300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21" y="2201872"/>
            <a:ext cx="4722881" cy="436611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09" y="2187574"/>
            <a:ext cx="4734528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9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For comparison with SP2 measurements need to focus on diameter range 90 nm - 400 nm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0771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7409" y="1422181"/>
            <a:ext cx="808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Mass Fraction </a:t>
            </a:r>
            <a:r>
              <a:rPr lang="en-US" sz="2000" dirty="0"/>
              <a:t>Corresponding to SP2 Measurement Range (90nm – 400 nm) </a:t>
            </a:r>
            <a:r>
              <a:rPr lang="en-US" sz="2000" dirty="0" smtClean="0"/>
              <a:t>September (using offline meteorology) – 992hPa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61" y="2953770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68095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4774" y="3830933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 </a:t>
            </a:r>
            <a:r>
              <a:rPr lang="en-US" dirty="0" err="1"/>
              <a:t>A</a:t>
            </a:r>
            <a:r>
              <a:rPr lang="en-US" dirty="0" err="1" smtClean="0"/>
              <a:t>ccu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0271" y="5951368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 Pc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43849" y="3830933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(90-400)/total(90-400)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43613" y="5905339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Pc(90-400)/total(90-400)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6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Radiative forcing (net </a:t>
            </a:r>
            <a:r>
              <a:rPr lang="en-US" dirty="0" smtClean="0">
                <a:solidFill>
                  <a:srgbClr val="C00000"/>
                </a:solidFill>
              </a:rPr>
              <a:t>solar shortwave </a:t>
            </a:r>
            <a:r>
              <a:rPr lang="en-US" dirty="0">
                <a:solidFill>
                  <a:srgbClr val="C00000"/>
                </a:solidFill>
              </a:rPr>
              <a:t>– net </a:t>
            </a:r>
            <a:r>
              <a:rPr lang="en-US" dirty="0" err="1">
                <a:solidFill>
                  <a:srgbClr val="C00000"/>
                </a:solidFill>
              </a:rPr>
              <a:t>longwave</a:t>
            </a:r>
            <a:r>
              <a:rPr lang="en-US" dirty="0">
                <a:solidFill>
                  <a:srgbClr val="C00000"/>
                </a:solidFill>
              </a:rPr>
              <a:t> at the top of the model</a:t>
            </a:r>
            <a:r>
              <a:rPr lang="en-US" dirty="0" smtClean="0">
                <a:solidFill>
                  <a:srgbClr val="C00000"/>
                </a:solidFill>
              </a:rPr>
              <a:t>)---March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5" y="2226957"/>
            <a:ext cx="5303020" cy="3313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0" y="2296369"/>
            <a:ext cx="5039810" cy="317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9216" y="181546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17276" y="1788514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0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Polar Map for Arctic Region -- </a:t>
            </a:r>
            <a:r>
              <a:rPr lang="en-US" dirty="0" smtClean="0">
                <a:solidFill>
                  <a:srgbClr val="C00000"/>
                </a:solidFill>
              </a:rPr>
              <a:t>March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59" y="1830452"/>
            <a:ext cx="3943752" cy="4329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75" y="1690688"/>
            <a:ext cx="4348545" cy="45190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1340" y="1418128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99988" y="136802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3596" y="610726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86943" y="6168786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Radiative forcing (net solar – net </a:t>
            </a:r>
            <a:r>
              <a:rPr lang="en-US" dirty="0" err="1" smtClean="0">
                <a:solidFill>
                  <a:srgbClr val="C00000"/>
                </a:solidFill>
              </a:rPr>
              <a:t>longwave</a:t>
            </a:r>
            <a:r>
              <a:rPr lang="en-US" dirty="0" smtClean="0">
                <a:solidFill>
                  <a:srgbClr val="C00000"/>
                </a:solidFill>
              </a:rPr>
              <a:t> at the top of the model)---September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04605" y="5741131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96066" y="1780744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88691" y="571612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94126" y="1753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4380" y="5925797"/>
            <a:ext cx="29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Average: 0.46 W/m2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40" y="5939068"/>
            <a:ext cx="29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Average: -1.44 W/m2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26</a:t>
            </a:fld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2" y="2394708"/>
            <a:ext cx="5238335" cy="3257621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86" y="2419693"/>
            <a:ext cx="5310529" cy="32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Polar Map for Arctic Region -- September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6066" y="1394978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08334" y="136802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41942" y="610726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95289" y="6168786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30" y="1807965"/>
            <a:ext cx="3865939" cy="424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2" y="1871326"/>
            <a:ext cx="4026520" cy="43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2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Annual Radiative Forcing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9130" y="6123007"/>
            <a:ext cx="285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Mean: 0.4841237 W/m2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1949" y="6134582"/>
            <a:ext cx="305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Mean: 0.1831706 W/m2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49" y="2048452"/>
            <a:ext cx="5501672" cy="3457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0" y="2065553"/>
            <a:ext cx="5559666" cy="3440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6066" y="1394978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08334" y="136802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62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84" y="1734309"/>
            <a:ext cx="8252749" cy="443447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71537" y="217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Polar Map for Arctic Region - Annual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0664" y="1327371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4191" y="1364977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41942" y="610726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95289" y="6168786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Results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429"/>
            <a:ext cx="10515600" cy="48752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results:</a:t>
            </a:r>
          </a:p>
          <a:p>
            <a:pPr lvl="1"/>
            <a:r>
              <a:rPr lang="en-US" altLang="zh-CN" sz="2400" dirty="0" smtClean="0"/>
              <a:t>Sensitivity analysis of BC burden</a:t>
            </a:r>
            <a:endParaRPr lang="zh-CN" altLang="en-US" sz="2400" dirty="0" smtClean="0"/>
          </a:p>
          <a:p>
            <a:pPr lvl="2"/>
            <a:r>
              <a:rPr lang="en-US" dirty="0" smtClean="0"/>
              <a:t>Simulated </a:t>
            </a:r>
            <a:r>
              <a:rPr lang="en-US" dirty="0"/>
              <a:t>BC burden is most sensitive to the choices of aging criterion in the high-latitude regions, with maximum differences in the annually averaged BC mixing ratio of 16% near the surface. </a:t>
            </a:r>
            <a:endParaRPr lang="en-US" dirty="0" smtClean="0"/>
          </a:p>
          <a:p>
            <a:pPr lvl="2"/>
            <a:r>
              <a:rPr lang="en-US" dirty="0"/>
              <a:t>BC vertical </a:t>
            </a:r>
            <a:r>
              <a:rPr lang="en-US" dirty="0" smtClean="0"/>
              <a:t>distributions show </a:t>
            </a:r>
            <a:r>
              <a:rPr lang="en-US" dirty="0"/>
              <a:t>larger relative differences when it is further from the source regions. </a:t>
            </a:r>
            <a:r>
              <a:rPr lang="en-US" dirty="0" smtClean="0"/>
              <a:t>The differences can be the largest at </a:t>
            </a:r>
            <a:r>
              <a:rPr lang="en-US" dirty="0"/>
              <a:t>high altitudes for </a:t>
            </a:r>
            <a:r>
              <a:rPr lang="en-US" dirty="0" smtClean="0"/>
              <a:t>some regions</a:t>
            </a:r>
            <a:r>
              <a:rPr lang="en-US" dirty="0"/>
              <a:t> </a:t>
            </a:r>
            <a:r>
              <a:rPr lang="en-US" dirty="0" smtClean="0"/>
              <a:t>close to the Arctic.</a:t>
            </a:r>
            <a:endParaRPr lang="en-US" sz="2000" b="1" dirty="0"/>
          </a:p>
          <a:p>
            <a:pPr lvl="2"/>
            <a:r>
              <a:rPr lang="en-US" dirty="0" smtClean="0"/>
              <a:t>The annual radiative forcing in the Arctic is higher when using 8 monolayers than using 1 monolayer by e.g. 20% (needs to be estimated).</a:t>
            </a:r>
          </a:p>
          <a:p>
            <a:pPr lvl="1"/>
            <a:r>
              <a:rPr lang="en-US" dirty="0" smtClean="0"/>
              <a:t>Process analysis of BC aging.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 smtClean="0"/>
              <a:t>Condensation of SOA and sulfate </a:t>
            </a:r>
            <a:r>
              <a:rPr lang="en-US" altLang="zh-CN" dirty="0"/>
              <a:t>plays a dominating role.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/>
              <a:t>Aging timescales range from less than one hour to several days</a:t>
            </a:r>
            <a:r>
              <a:rPr lang="en-US" altLang="zh-CN" dirty="0" smtClean="0"/>
              <a:t>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/>
              <a:t>MAM4 </a:t>
            </a:r>
            <a:r>
              <a:rPr lang="en-US" altLang="zh-CN" dirty="0" smtClean="0"/>
              <a:t>aging timescales broadly consistent with </a:t>
            </a:r>
            <a:r>
              <a:rPr lang="en-US" altLang="zh-CN" dirty="0" err="1" smtClean="0"/>
              <a:t>PartMC</a:t>
            </a:r>
            <a:r>
              <a:rPr lang="en-US" altLang="zh-CN" dirty="0" smtClean="0"/>
              <a:t> MOSAIC </a:t>
            </a:r>
            <a:r>
              <a:rPr lang="en-US" altLang="zh-CN" dirty="0"/>
              <a:t>aging </a:t>
            </a:r>
            <a:r>
              <a:rPr lang="en-US" altLang="zh-CN" dirty="0" smtClean="0"/>
              <a:t>timescales.</a:t>
            </a:r>
            <a:endParaRPr lang="zh-CN" alt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When </a:t>
            </a:r>
            <a:r>
              <a:rPr lang="en-US" dirty="0"/>
              <a:t>using an 8-monolayer sulfate criterion, the aging timescales have the closest linear-regression slope to 1 and the highest R</a:t>
            </a:r>
            <a:r>
              <a:rPr lang="en-US" baseline="30000" dirty="0"/>
              <a:t>2</a:t>
            </a:r>
            <a:r>
              <a:rPr lang="en-US" dirty="0"/>
              <a:t> value among four sensitivity cases.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Comparing modeled BC burden with SP2 data</a:t>
            </a:r>
          </a:p>
          <a:p>
            <a:pPr lvl="2"/>
            <a:r>
              <a:rPr lang="en-US" sz="2200" dirty="0"/>
              <a:t>SP2 can capture most of BC in accumulation mode (internally mixed) when it is close to source regions</a:t>
            </a:r>
            <a:r>
              <a:rPr lang="en-US" sz="2200" dirty="0" smtClean="0"/>
              <a:t>.</a:t>
            </a:r>
          </a:p>
          <a:p>
            <a:pPr lvl="2"/>
            <a:r>
              <a:rPr lang="en-US" sz="2200" dirty="0"/>
              <a:t>In the </a:t>
            </a:r>
            <a:r>
              <a:rPr lang="en-US" sz="2200" dirty="0" smtClean="0"/>
              <a:t>Arctic, most </a:t>
            </a:r>
            <a:r>
              <a:rPr lang="en-US" sz="2200" dirty="0"/>
              <a:t>of BC detected by SP2 measurements is externally mixed.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Comparison of Aging Timescales from </a:t>
            </a:r>
            <a:r>
              <a:rPr lang="en-US" dirty="0" err="1" smtClean="0">
                <a:solidFill>
                  <a:srgbClr val="C00000"/>
                </a:solidFill>
              </a:rPr>
              <a:t>CAMchem</a:t>
            </a:r>
            <a:r>
              <a:rPr lang="en-US" dirty="0" smtClean="0">
                <a:solidFill>
                  <a:srgbClr val="C00000"/>
                </a:solidFill>
              </a:rPr>
              <a:t> and Laura’s Parameterization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imescale </a:t>
            </a:r>
            <a:r>
              <a:rPr lang="en-US" altLang="zh-CN" dirty="0"/>
              <a:t>of BC aging </a:t>
            </a:r>
            <a:r>
              <a:rPr lang="en-US" altLang="zh-CN" dirty="0" smtClean="0"/>
              <a:t>based on </a:t>
            </a:r>
            <a:r>
              <a:rPr lang="en-US" altLang="zh-CN" dirty="0" err="1" smtClean="0"/>
              <a:t>PartMC</a:t>
            </a:r>
            <a:r>
              <a:rPr lang="en-US" altLang="zh-CN" dirty="0" smtClean="0"/>
              <a:t>-MOSAIC simulations (Fierce et al., BAMS 2016):</a:t>
            </a:r>
            <a:endParaRPr lang="en-US" altLang="zh-CN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9646" y="3666951"/>
            <a:ext cx="94191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i="1" dirty="0" err="1"/>
              <a:t>I</a:t>
            </a:r>
            <a:r>
              <a:rPr lang="en-US" sz="2800" baseline="-25000" dirty="0" err="1"/>
              <a:t>cond</a:t>
            </a:r>
            <a:r>
              <a:rPr lang="en-US" sz="2800" dirty="0"/>
              <a:t>: total </a:t>
            </a:r>
            <a:r>
              <a:rPr lang="en-US" sz="2800" dirty="0" smtClean="0"/>
              <a:t>volume </a:t>
            </a:r>
            <a:r>
              <a:rPr lang="en-US" sz="2800" dirty="0"/>
              <a:t>condensation rate </a:t>
            </a:r>
            <a:r>
              <a:rPr lang="en-US" sz="2800" dirty="0" smtClean="0"/>
              <a:t>over </a:t>
            </a:r>
            <a:r>
              <a:rPr lang="en-US" sz="2800" dirty="0"/>
              <a:t>surface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i="1" dirty="0"/>
              <a:t>N</a:t>
            </a:r>
            <a:r>
              <a:rPr lang="en-US" sz="2800" dirty="0"/>
              <a:t>: total aerosol number </a:t>
            </a:r>
            <a:r>
              <a:rPr lang="en-US" sz="2800" dirty="0" smtClean="0"/>
              <a:t>concentration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CAMChem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660909" y="2743201"/>
            <a:ext cx="4371605" cy="869835"/>
            <a:chOff x="2660909" y="2534856"/>
            <a:chExt cx="4371605" cy="869835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/>
            </p:nvPr>
          </p:nvGraphicFramePr>
          <p:xfrm>
            <a:off x="2660909" y="2534856"/>
            <a:ext cx="3709543" cy="579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" name="Equation" r:id="rId4" imgW="1625600" imgH="254000" progId="Equation.DSMT4">
                    <p:embed/>
                  </p:oleObj>
                </mc:Choice>
                <mc:Fallback>
                  <p:oleObj name="Equation" r:id="rId4" imgW="1625600" imgH="254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60909" y="2534856"/>
                          <a:ext cx="3709543" cy="5796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570856" y="3066137"/>
              <a:ext cx="3461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condensation     coagulation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26145" y="4710612"/>
            <a:ext cx="2351079" cy="1994178"/>
            <a:chOff x="7366896" y="1630112"/>
            <a:chExt cx="2351079" cy="1994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0" name="Left Brace 9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Condensation Volume Rate over Surface Area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-computed from mode 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250" y="2616689"/>
            <a:ext cx="12963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992hPa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859hPa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4582" y="1352697"/>
            <a:ext cx="607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			                           September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3970" y="915522"/>
            <a:ext cx="4078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Volumn_rate</a:t>
            </a:r>
            <a:r>
              <a:rPr lang="en-US" sz="1200" dirty="0"/>
              <a:t>: m^3/</a:t>
            </a:r>
            <a:r>
              <a:rPr lang="en-US" sz="1200" dirty="0" err="1"/>
              <a:t>kmol</a:t>
            </a:r>
            <a:r>
              <a:rPr lang="en-US" sz="1200" dirty="0"/>
              <a:t> air/s</a:t>
            </a:r>
          </a:p>
          <a:p>
            <a:r>
              <a:rPr lang="en-US" sz="1200" dirty="0" err="1"/>
              <a:t>Surface_area</a:t>
            </a:r>
            <a:r>
              <a:rPr lang="en-US" sz="1200" dirty="0"/>
              <a:t>: (#/</a:t>
            </a:r>
            <a:r>
              <a:rPr lang="en-US" sz="1200" dirty="0" err="1"/>
              <a:t>kmol</a:t>
            </a:r>
            <a:r>
              <a:rPr lang="en-US" sz="1200" dirty="0"/>
              <a:t> air)*m^2)</a:t>
            </a:r>
          </a:p>
          <a:p>
            <a:r>
              <a:rPr lang="en-US" sz="1200" dirty="0" err="1"/>
              <a:t>I_cond</a:t>
            </a:r>
            <a:r>
              <a:rPr lang="en-US" sz="1200" dirty="0"/>
              <a:t>: ((m^3/</a:t>
            </a:r>
            <a:r>
              <a:rPr lang="en-US" sz="1200" dirty="0" err="1"/>
              <a:t>kmol</a:t>
            </a:r>
            <a:r>
              <a:rPr lang="en-US" sz="1200" dirty="0"/>
              <a:t> air/s)/((#/</a:t>
            </a:r>
            <a:r>
              <a:rPr lang="en-US" sz="1200" dirty="0" err="1"/>
              <a:t>kmol</a:t>
            </a:r>
            <a:r>
              <a:rPr lang="en-US" sz="1200" dirty="0"/>
              <a:t> air)*m^2))=m/s</a:t>
            </a:r>
          </a:p>
          <a:p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22" y="4230301"/>
            <a:ext cx="4343400" cy="270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60" y="4192201"/>
            <a:ext cx="44577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192" y="1690005"/>
            <a:ext cx="4356100" cy="2806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2" y="1735415"/>
            <a:ext cx="4241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March, </a:t>
            </a:r>
            <a:r>
              <a:rPr lang="en-US" sz="3600" b="1" dirty="0" smtClean="0">
                <a:solidFill>
                  <a:srgbClr val="C00000"/>
                </a:solidFill>
              </a:rPr>
              <a:t>992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44" y="1690688"/>
            <a:ext cx="5640414" cy="5061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0" y="1679464"/>
            <a:ext cx="5675680" cy="5080806"/>
          </a:xfr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March, </a:t>
            </a:r>
            <a:r>
              <a:rPr lang="en-US" sz="3600" b="1" dirty="0" smtClean="0">
                <a:solidFill>
                  <a:srgbClr val="C00000"/>
                </a:solidFill>
              </a:rPr>
              <a:t>857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September, </a:t>
            </a:r>
            <a:r>
              <a:rPr lang="en-US" sz="3600" b="1" dirty="0" smtClean="0">
                <a:solidFill>
                  <a:srgbClr val="C00000"/>
                </a:solidFill>
              </a:rPr>
              <a:t>992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4" y="1883197"/>
            <a:ext cx="5490084" cy="49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September, </a:t>
            </a:r>
            <a:r>
              <a:rPr lang="en-US" sz="3600" b="1" dirty="0" smtClean="0">
                <a:solidFill>
                  <a:srgbClr val="C00000"/>
                </a:solidFill>
              </a:rPr>
              <a:t>857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89" y="1915890"/>
            <a:ext cx="5317398" cy="4830660"/>
          </a:xfrm>
        </p:spPr>
      </p:pic>
    </p:spTree>
    <p:extLst>
      <p:ext uri="{BB962C8B-B14F-4D97-AF65-F5344CB8AC3E}">
        <p14:creationId xmlns:p14="http://schemas.microsoft.com/office/powerpoint/2010/main" val="8317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Annual, </a:t>
            </a:r>
            <a:r>
              <a:rPr lang="en-US" sz="3600" b="1" dirty="0" smtClean="0">
                <a:solidFill>
                  <a:srgbClr val="C00000"/>
                </a:solidFill>
              </a:rPr>
              <a:t>992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39" y="1906021"/>
            <a:ext cx="5362236" cy="4841811"/>
          </a:xfrm>
        </p:spPr>
      </p:pic>
    </p:spTree>
    <p:extLst>
      <p:ext uri="{BB962C8B-B14F-4D97-AF65-F5344CB8AC3E}">
        <p14:creationId xmlns:p14="http://schemas.microsoft.com/office/powerpoint/2010/main" val="200857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Annual, </a:t>
            </a:r>
            <a:r>
              <a:rPr lang="en-US" sz="3600" b="1" dirty="0" smtClean="0">
                <a:solidFill>
                  <a:srgbClr val="C00000"/>
                </a:solidFill>
              </a:rPr>
              <a:t>857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84" y="1906022"/>
            <a:ext cx="5328263" cy="4941757"/>
          </a:xfrm>
        </p:spPr>
      </p:pic>
    </p:spTree>
    <p:extLst>
      <p:ext uri="{BB962C8B-B14F-4D97-AF65-F5344CB8AC3E}">
        <p14:creationId xmlns:p14="http://schemas.microsoft.com/office/powerpoint/2010/main" val="37629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99" y="787079"/>
            <a:ext cx="6329039" cy="5908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8937" y="44313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L1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44313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L2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5846" y="333976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L4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5670" y="333976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L8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8002" y="258465"/>
            <a:ext cx="1158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Scatter Plot of Annual mean aging timescales – 992hPa (Plan </a:t>
            </a:r>
            <a:r>
              <a:rPr lang="en-US" smtClean="0"/>
              <a:t>to do more </a:t>
            </a:r>
            <a:r>
              <a:rPr lang="en-US" dirty="0" smtClean="0"/>
              <a:t>monolayer sensitivity tests.)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54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89" y="64251"/>
            <a:ext cx="939373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9895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L1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6958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L2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4127" y="3420783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L6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3951" y="3420783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L8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2887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L4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2887" y="4095122"/>
            <a:ext cx="318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Scatter Plot of Annual mean aging timescales – 992hPa (Plan </a:t>
            </a:r>
            <a:r>
              <a:rPr lang="en-US" smtClean="0"/>
              <a:t>to do more </a:t>
            </a:r>
            <a:r>
              <a:rPr lang="en-US" dirty="0" smtClean="0"/>
              <a:t>monolayer sensitivity tests.)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03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emission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Time: </a:t>
            </a:r>
          </a:p>
          <a:p>
            <a:pPr lvl="1"/>
            <a:r>
              <a:rPr lang="en-US" dirty="0" smtClean="0"/>
              <a:t>2010-03 and 2010-09</a:t>
            </a:r>
          </a:p>
          <a:p>
            <a:r>
              <a:rPr lang="en-US" dirty="0" smtClean="0"/>
              <a:t>BC surface emissions:</a:t>
            </a:r>
          </a:p>
          <a:p>
            <a:pPr lvl="1"/>
            <a:r>
              <a:rPr lang="en-US" dirty="0" smtClean="0"/>
              <a:t>/glade/p/</a:t>
            </a:r>
            <a:r>
              <a:rPr lang="en-US" dirty="0" err="1" smtClean="0"/>
              <a:t>cesmdata</a:t>
            </a:r>
            <a:r>
              <a:rPr lang="en-US" dirty="0" smtClean="0"/>
              <a:t>/</a:t>
            </a:r>
            <a:r>
              <a:rPr lang="en-US" dirty="0" err="1" smtClean="0"/>
              <a:t>cseg</a:t>
            </a:r>
            <a:r>
              <a:rPr lang="en-US" dirty="0" smtClean="0"/>
              <a:t>/</a:t>
            </a:r>
            <a:r>
              <a:rPr lang="en-US" dirty="0" err="1" smtClean="0"/>
              <a:t>inputdata</a:t>
            </a:r>
            <a:r>
              <a:rPr lang="en-US" dirty="0" smtClean="0"/>
              <a:t>/</a:t>
            </a:r>
            <a:r>
              <a:rPr lang="en-US" dirty="0" err="1" smtClean="0"/>
              <a:t>atm</a:t>
            </a:r>
            <a:r>
              <a:rPr lang="en-US" dirty="0" smtClean="0"/>
              <a:t>/cam/</a:t>
            </a:r>
            <a:r>
              <a:rPr lang="en-US" dirty="0" err="1" smtClean="0"/>
              <a:t>chem</a:t>
            </a:r>
            <a:r>
              <a:rPr lang="en-US" dirty="0" smtClean="0"/>
              <a:t>/</a:t>
            </a:r>
            <a:r>
              <a:rPr lang="en-US" dirty="0" err="1" smtClean="0"/>
              <a:t>trop_mozart_aero</a:t>
            </a:r>
            <a:r>
              <a:rPr lang="en-US" dirty="0" smtClean="0"/>
              <a:t>/</a:t>
            </a:r>
            <a:r>
              <a:rPr lang="en-US" dirty="0" err="1" smtClean="0"/>
              <a:t>emis</a:t>
            </a:r>
            <a:r>
              <a:rPr lang="en-US" dirty="0" smtClean="0"/>
              <a:t>/ar5_mam3_bc_surf_1850-2010_c20100902_v12.nc</a:t>
            </a:r>
          </a:p>
          <a:p>
            <a:pPr lvl="2"/>
            <a:r>
              <a:rPr lang="en-US" dirty="0"/>
              <a:t>agricultural waste burning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domestic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energy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industry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transportation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waste treatment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ship </a:t>
            </a:r>
            <a:r>
              <a:rPr lang="en-US" dirty="0" smtClean="0"/>
              <a:t>emissions</a:t>
            </a:r>
          </a:p>
          <a:p>
            <a:r>
              <a:rPr lang="en-US" dirty="0" smtClean="0"/>
              <a:t>BC elevated emissions</a:t>
            </a:r>
          </a:p>
          <a:p>
            <a:pPr lvl="1"/>
            <a:r>
              <a:rPr lang="en-US" dirty="0"/>
              <a:t>/</a:t>
            </a:r>
            <a:r>
              <a:rPr lang="en-US" dirty="0" smtClean="0"/>
              <a:t>glade/p/</a:t>
            </a:r>
            <a:r>
              <a:rPr lang="en-US" dirty="0" err="1" smtClean="0"/>
              <a:t>cesmdata</a:t>
            </a:r>
            <a:r>
              <a:rPr lang="en-US" dirty="0" smtClean="0"/>
              <a:t>/</a:t>
            </a:r>
            <a:r>
              <a:rPr lang="en-US" dirty="0" err="1" smtClean="0"/>
              <a:t>cseg</a:t>
            </a:r>
            <a:r>
              <a:rPr lang="en-US" dirty="0" smtClean="0"/>
              <a:t>/</a:t>
            </a:r>
            <a:r>
              <a:rPr lang="en-US" dirty="0" err="1" smtClean="0"/>
              <a:t>inputdata</a:t>
            </a:r>
            <a:r>
              <a:rPr lang="en-US" dirty="0" smtClean="0"/>
              <a:t>/</a:t>
            </a:r>
            <a:r>
              <a:rPr lang="en-US" dirty="0" err="1" smtClean="0"/>
              <a:t>atm</a:t>
            </a:r>
            <a:r>
              <a:rPr lang="en-US" dirty="0" smtClean="0"/>
              <a:t>/cam/</a:t>
            </a:r>
            <a:r>
              <a:rPr lang="en-US" dirty="0" err="1" smtClean="0"/>
              <a:t>chem</a:t>
            </a:r>
            <a:r>
              <a:rPr lang="en-US" dirty="0" smtClean="0"/>
              <a:t>/</a:t>
            </a:r>
            <a:r>
              <a:rPr lang="en-US" dirty="0" err="1" smtClean="0"/>
              <a:t>trop_mozart_aero</a:t>
            </a:r>
            <a:r>
              <a:rPr lang="en-US" dirty="0" smtClean="0"/>
              <a:t>/</a:t>
            </a:r>
            <a:r>
              <a:rPr lang="en-US" dirty="0" err="1" smtClean="0"/>
              <a:t>emis</a:t>
            </a:r>
            <a:r>
              <a:rPr lang="en-US" dirty="0" smtClean="0"/>
              <a:t>/ar5_mam3_bc </a:t>
            </a:r>
            <a:r>
              <a:rPr lang="en-US" dirty="0"/>
              <a:t>_elev_1850-2010_c20100902_v12.nc</a:t>
            </a:r>
            <a:endParaRPr lang="en-US" dirty="0" smtClean="0"/>
          </a:p>
          <a:p>
            <a:pPr lvl="1"/>
            <a:r>
              <a:rPr lang="en-US" dirty="0" smtClean="0"/>
              <a:t>BC </a:t>
            </a:r>
            <a:r>
              <a:rPr lang="en-US" dirty="0"/>
              <a:t>forest fire </a:t>
            </a:r>
            <a:r>
              <a:rPr lang="en-US" dirty="0" smtClean="0"/>
              <a:t>emissions:</a:t>
            </a:r>
          </a:p>
          <a:p>
            <a:pPr lvl="2"/>
            <a:r>
              <a:rPr lang="en-US" dirty="0" smtClean="0"/>
              <a:t>IPCC_GriddedBiomassBurningEmissions_BC_decadalmonthlymean1850_v1.nc</a:t>
            </a:r>
          </a:p>
          <a:p>
            <a:pPr lvl="1"/>
            <a:r>
              <a:rPr lang="en-US" dirty="0"/>
              <a:t>BC grass fire </a:t>
            </a:r>
            <a:r>
              <a:rPr lang="en-US" dirty="0" smtClean="0"/>
              <a:t>emissions:</a:t>
            </a:r>
          </a:p>
          <a:p>
            <a:pPr lvl="2"/>
            <a:r>
              <a:rPr lang="en-US" dirty="0" smtClean="0"/>
              <a:t>IPCC_GriddedBiomassBurningEmissions_BC_decadalmonthlymean1850_v1.nc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34" y="0"/>
            <a:ext cx="939373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9895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L1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6958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L2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4127" y="3420783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L6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3951" y="3420783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L8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2887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L4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2887" y="4095122"/>
            <a:ext cx="318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Scatter Plot of Annual mean aging timescales – </a:t>
            </a:r>
            <a:r>
              <a:rPr lang="en-US" dirty="0" smtClean="0"/>
              <a:t>857</a:t>
            </a:r>
            <a:r>
              <a:rPr lang="en-US" dirty="0" smtClean="0"/>
              <a:t>hPa </a:t>
            </a:r>
            <a:r>
              <a:rPr lang="en-US" dirty="0" smtClean="0"/>
              <a:t>(Plan to do more monolayer sensitivity tests.)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5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Ongoing tasks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Sensitivity tests using 6 and 12 monolayers, make scatter plots for upper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surface emissions –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b="1" dirty="0" smtClean="0">
                <a:solidFill>
                  <a:srgbClr val="C00000"/>
                </a:solidFill>
              </a:rPr>
              <a:t>nnual</a:t>
            </a:r>
            <a:r>
              <a:rPr lang="en-US" dirty="0" smtClean="0">
                <a:solidFill>
                  <a:srgbClr val="C00000"/>
                </a:solidFill>
              </a:rPr>
              <a:t> – Surface – year 2010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0" y="2598034"/>
            <a:ext cx="4368800" cy="280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51" y="2151063"/>
            <a:ext cx="3436877" cy="3883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9" y="2151062"/>
            <a:ext cx="3422881" cy="38831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7260" y="6125207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&gt; 60N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780642" y="6125205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 70N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02" y="4173003"/>
            <a:ext cx="3700241" cy="2441729"/>
          </a:xfrm>
        </p:spPr>
      </p:pic>
      <p:sp>
        <p:nvSpPr>
          <p:cNvPr id="9" name="TextBox 8"/>
          <p:cNvSpPr txBox="1"/>
          <p:nvPr/>
        </p:nvSpPr>
        <p:spPr>
          <a:xfrm>
            <a:off x="9969500" y="105158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654-879m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21400" y="106508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278-454m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25700" y="105158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0-126m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23950" y="10531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elevated emissions – Fire – year 2010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" y="2293963"/>
            <a:ext cx="100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747" y="4951737"/>
            <a:ext cx="123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81" y="4173004"/>
            <a:ext cx="3726847" cy="2440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21" y="4173004"/>
            <a:ext cx="3649884" cy="2436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03" y="1617276"/>
            <a:ext cx="3751633" cy="24133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81" y="1590376"/>
            <a:ext cx="3643935" cy="24402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496" y="1530788"/>
            <a:ext cx="3777504" cy="24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 </a:t>
            </a:r>
            <a:r>
              <a:rPr lang="en-US" dirty="0" smtClean="0">
                <a:solidFill>
                  <a:srgbClr val="C00000"/>
                </a:solidFill>
              </a:rPr>
              <a:t>elevated emissions – Fire – year 2010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28" y="1709715"/>
            <a:ext cx="4120587" cy="449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43" y="1666421"/>
            <a:ext cx="4238585" cy="4533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6106" y="1525049"/>
            <a:ext cx="68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					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</a:t>
            </a: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dirty="0" smtClean="0">
                <a:solidFill>
                  <a:srgbClr val="C00000"/>
                </a:solidFill>
              </a:rPr>
              <a:t>nitial Conditions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/glade/p/</a:t>
            </a:r>
            <a:r>
              <a:rPr lang="en-US" dirty="0" err="1"/>
              <a:t>cesm</a:t>
            </a:r>
            <a:r>
              <a:rPr lang="en-US" dirty="0"/>
              <a:t>/</a:t>
            </a:r>
            <a:r>
              <a:rPr lang="en-US" dirty="0" err="1"/>
              <a:t>cseg</a:t>
            </a:r>
            <a:r>
              <a:rPr lang="en-US" dirty="0"/>
              <a:t>//</a:t>
            </a:r>
            <a:r>
              <a:rPr lang="en-US" dirty="0" err="1" smtClean="0"/>
              <a:t>inputdata</a:t>
            </a:r>
            <a:r>
              <a:rPr lang="en-US" dirty="0" smtClean="0"/>
              <a:t>/</a:t>
            </a:r>
            <a:r>
              <a:rPr lang="en-US" dirty="0" err="1" smtClean="0"/>
              <a:t>atm</a:t>
            </a:r>
            <a:r>
              <a:rPr lang="en-US" dirty="0" smtClean="0"/>
              <a:t>/cam/</a:t>
            </a:r>
            <a:r>
              <a:rPr lang="en-US" dirty="0" err="1" smtClean="0"/>
              <a:t>inic</a:t>
            </a:r>
            <a:r>
              <a:rPr lang="en-US" dirty="0" smtClean="0"/>
              <a:t>/</a:t>
            </a:r>
            <a:r>
              <a:rPr lang="en-US" dirty="0" err="1" smtClean="0"/>
              <a:t>fv</a:t>
            </a:r>
            <a:r>
              <a:rPr lang="en-US" dirty="0" smtClean="0"/>
              <a:t>/camchem_ic_2008-01-01_1.9x2.5_L56_c110118.nc</a:t>
            </a:r>
          </a:p>
          <a:p>
            <a:endParaRPr lang="en-US" dirty="0"/>
          </a:p>
          <a:p>
            <a:r>
              <a:rPr lang="en-US" dirty="0" smtClean="0"/>
              <a:t>BC does not appear in the initial file when we use offline meteorology, but it does appear in the initial file when we use online meteorology.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Annual BC Mixing Ratio and Relative Differences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892" y="23241001"/>
            <a:ext cx="7142171" cy="3327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22" y="26892801"/>
            <a:ext cx="7286278" cy="3434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92" y="23393401"/>
            <a:ext cx="7142171" cy="3327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522" y="27045201"/>
            <a:ext cx="7286278" cy="3434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101" y="1809389"/>
            <a:ext cx="4526604" cy="44004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4937" y="2500132"/>
            <a:ext cx="144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88266" y="4805423"/>
            <a:ext cx="144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(L1-L8)/L8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1171</Words>
  <Application>Microsoft Macintosh PowerPoint</Application>
  <PresentationFormat>Widescreen</PresentationFormat>
  <Paragraphs>354</Paragraphs>
  <Slides>41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Calibri Light</vt:lpstr>
      <vt:lpstr>宋体</vt:lpstr>
      <vt:lpstr>Arial</vt:lpstr>
      <vt:lpstr>Office Theme</vt:lpstr>
      <vt:lpstr>Equation</vt:lpstr>
      <vt:lpstr>Thesis Outlines</vt:lpstr>
      <vt:lpstr>Plots</vt:lpstr>
      <vt:lpstr>Results</vt:lpstr>
      <vt:lpstr>BC emission files</vt:lpstr>
      <vt:lpstr>BC surface emissions – Annual – Surface – year 2010</vt:lpstr>
      <vt:lpstr>BC elevated emissions – Fire – year 2010</vt:lpstr>
      <vt:lpstr>BC elevated emissions – Fire – year 2010</vt:lpstr>
      <vt:lpstr>BC Initial Conditions</vt:lpstr>
      <vt:lpstr>Annual BC Mixing Ratio and Relative Differences</vt:lpstr>
      <vt:lpstr>Region 1</vt:lpstr>
      <vt:lpstr>Region 2</vt:lpstr>
      <vt:lpstr>Region 3</vt:lpstr>
      <vt:lpstr>Region 4</vt:lpstr>
      <vt:lpstr>Region 5</vt:lpstr>
      <vt:lpstr>Arctic (average over the pole?)</vt:lpstr>
      <vt:lpstr>BC Wet Deposition Flux – happens only in accumulation mode</vt:lpstr>
      <vt:lpstr>BC Dry Deposition Flux</vt:lpstr>
      <vt:lpstr>BC Ratio: Accumulation/Total – 992hPa</vt:lpstr>
      <vt:lpstr>Interstitial Aerosol Diameter – 992hPa, March</vt:lpstr>
      <vt:lpstr>Geometric Mean Diameter - March</vt:lpstr>
      <vt:lpstr>For comparison with SP2 measurements need to focus on diameter range 90 nm - 400 nm</vt:lpstr>
      <vt:lpstr>Geometric Mean Diameter - September</vt:lpstr>
      <vt:lpstr>For comparison with SP2 measurements need to focus on diameter range 90 nm - 400 nm</vt:lpstr>
      <vt:lpstr>Radiative forcing (net solar shortwave – net longwave at the top of the model)---March</vt:lpstr>
      <vt:lpstr>Polar Map for Arctic Region -- March</vt:lpstr>
      <vt:lpstr>Radiative forcing (net solar – net longwave at the top of the model)---September</vt:lpstr>
      <vt:lpstr>Polar Map for Arctic Region -- September</vt:lpstr>
      <vt:lpstr>Annual Radiative Forcing</vt:lpstr>
      <vt:lpstr>PowerPoint Presentation</vt:lpstr>
      <vt:lpstr>Comparison of Aging Timescales from CAMchem and Laura’s Parameterization</vt:lpstr>
      <vt:lpstr>Condensation Volume Rate over Surface Area -computed from mode 4</vt:lpstr>
      <vt:lpstr>Contribution from Condensation and Coagulation March, 992 hPa</vt:lpstr>
      <vt:lpstr>Contribution from Condensation and Coagulation March, 857 hPa</vt:lpstr>
      <vt:lpstr>Contribution from Condensation and Coagulation September, 992 hPa</vt:lpstr>
      <vt:lpstr>Contribution from Condensation and Coagulation September, 857 hPa</vt:lpstr>
      <vt:lpstr>Contribution from Condensation and Coagulation Annual, 992 hPa</vt:lpstr>
      <vt:lpstr>Contribution from Condensation and Coagulation Annual, 857 hPa</vt:lpstr>
      <vt:lpstr>PowerPoint Presentation</vt:lpstr>
      <vt:lpstr>PowerPoint Presentation</vt:lpstr>
      <vt:lpstr>PowerPoint Presentation</vt:lpstr>
      <vt:lpstr>Ongoing tasks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2017-01-02T17:44:50Z</dcterms:created>
  <dcterms:modified xsi:type="dcterms:W3CDTF">2017-02-15T20:55:16Z</dcterms:modified>
</cp:coreProperties>
</file>